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7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3777"/>
    <a:srgbClr val="F05A24"/>
    <a:srgbClr val="FEF5F1"/>
    <a:srgbClr val="FFC000"/>
    <a:srgbClr val="E8400E"/>
    <a:srgbClr val="3D5B67"/>
    <a:srgbClr val="496596"/>
    <a:srgbClr val="E1390B"/>
    <a:srgbClr val="E83F0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10" autoAdjust="0"/>
  </p:normalViewPr>
  <p:slideViewPr>
    <p:cSldViewPr snapToGrid="0">
      <p:cViewPr varScale="1">
        <p:scale>
          <a:sx n="101" d="100"/>
          <a:sy n="101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BB8F9-3FA5-4616-B66A-9D592955CF13}" type="datetimeFigureOut">
              <a:rPr lang="de-DE" smtClean="0"/>
              <a:t>31.05.2026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66751-F0B9-4F9E-A7AB-81F38D2B60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42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W_Erstgespraech_Formular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15"/>
          <p:cNvSpPr/>
          <p:nvPr/>
        </p:nvSpPr>
        <p:spPr>
          <a:xfrm>
            <a:off x="502920" y="932688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23777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ERSTGESPRÄCH</a:t>
            </a:r>
            <a:endParaRPr lang="en-US" sz="850" dirty="0">
              <a:solidFill>
                <a:srgbClr val="123777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02920" y="1225296"/>
            <a:ext cx="384048" cy="22860"/>
          </a:xfrm>
          <a:prstGeom prst="rect">
            <a:avLst/>
          </a:prstGeom>
          <a:solidFill>
            <a:srgbClr val="1F6BFF"/>
          </a:solidFill>
          <a:ln w="12700">
            <a:solidFill>
              <a:srgbClr val="123777"/>
            </a:solidFill>
            <a:prstDash val="solid"/>
          </a:ln>
        </p:spPr>
        <p:txBody>
          <a:bodyPr/>
          <a:lstStyle/>
          <a:p>
            <a:endParaRPr lang="de-DE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02920" y="1417320"/>
            <a:ext cx="4114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Ein konkreter Fall</a:t>
            </a:r>
            <a:endParaRPr lang="en-US" sz="27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 marL="0" indent="0">
              <a:buNone/>
            </a:pPr>
            <a:r>
              <a:rPr lang="en-US" sz="270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für den ersten gemeinsamen Blick.</a:t>
            </a:r>
            <a:endParaRPr lang="en-US" sz="27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02920" y="2633472"/>
            <a:ext cx="3886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Du bringst eine Produktsituation, eine Frage, ein Foto oder eine Skizze mit. Wir schauen im Erstgespräch gemeinsam darauf, welche Fragen sichtbar werden – und ob ein Werkstattgespräch sinnvoll ist.</a:t>
            </a:r>
            <a:endParaRPr lang="en-US" sz="12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502920" y="3456432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Für den ersten Blick genügt unkritisches Material. Vertrauliche Originaldaten klären wir persönlich.</a:t>
            </a:r>
            <a:endParaRPr lang="en-US" sz="112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502920" y="4133088"/>
            <a:ext cx="2834640" cy="246888"/>
          </a:xfrm>
          <a:prstGeom prst="roundRect">
            <a:avLst>
              <a:gd name="adj" fmla="val 22222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de-DE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94360" y="4206240"/>
            <a:ext cx="2651760" cy="82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Unverbindlich · 30–45 Minuten · persönlich</a:t>
            </a:r>
            <a:endParaRPr lang="en-US" sz="7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02920" y="469087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Sende diese Vorlage ausgefüllt zusammen mit Bildern oder Unterlagen per E-Mail zurück.</a:t>
            </a:r>
            <a:endParaRPr lang="en-US" sz="11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4956048" y="1408176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Ein paar Angaben vorab</a:t>
            </a:r>
            <a:endParaRPr lang="en-US" sz="18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4956048" y="1719072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40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Die Antworten dürfen knapp sein. Sie helfen, das Gespräch gut vorzubereiten.</a:t>
            </a:r>
            <a:endParaRPr lang="en-US" sz="94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4956048" y="2139696"/>
            <a:ext cx="6309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Unternehmen / Bereich (optional)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4956048" y="2816352"/>
            <a:ext cx="6309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1. Was beschäftigt dich gerade an deinem Produkt oder an einer Baugruppe?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4956048" y="3639312"/>
            <a:ext cx="6309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2. Woran bemerkst du, dass sich etwas verändert?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4956048" y="4462272"/>
            <a:ext cx="6309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3. Was möchtest du im Erstgespräch gemeinsam ansehen?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8" name="Text 46"/>
          <p:cNvSpPr/>
          <p:nvPr/>
        </p:nvSpPr>
        <p:spPr>
          <a:xfrm>
            <a:off x="4956048" y="5404104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6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Optional: Foto, Skizze oder PDF als E-Mail-Anhang mitsenden.</a:t>
            </a:r>
            <a:endParaRPr lang="en-US" sz="86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9" name="Text 47"/>
          <p:cNvSpPr/>
          <p:nvPr/>
        </p:nvSpPr>
        <p:spPr>
          <a:xfrm>
            <a:off x="4956048" y="5660136"/>
            <a:ext cx="6217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20" dirty="0">
                <a:solidFill>
                  <a:srgbClr val="748091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Bitte diese Datei speichern und mit vorhandenen Anhängen an thomas.maier@systemwirkung-maier.de senden.</a:t>
            </a:r>
            <a:endParaRPr lang="en-US" sz="82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0" name="Text 48"/>
          <p:cNvSpPr/>
          <p:nvPr/>
        </p:nvSpPr>
        <p:spPr>
          <a:xfrm>
            <a:off x="4956048" y="6016752"/>
            <a:ext cx="6217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20" dirty="0">
                <a:solidFill>
                  <a:srgbClr val="748091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Datenschutzhinweis: Die Angaben werden zur Kontaktaufnahme und Vorbereitung des Erstgesprächs verwendet.</a:t>
            </a:r>
            <a:endParaRPr lang="en-US" sz="72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012838-A751-4865-74D9-4C9A9D2FAF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6175" y="2304669"/>
            <a:ext cx="6381750" cy="420688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19D1173B-87CA-E3B2-ADE6-0C17758747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56175" y="3124581"/>
            <a:ext cx="6381750" cy="420688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6795A5D9-0141-2A81-AF88-264F8EB7ED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56175" y="3944493"/>
            <a:ext cx="6381750" cy="420688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B048067E-4DA6-B888-1BD5-45EF07C872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6175" y="4764405"/>
            <a:ext cx="6381750" cy="420688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8928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W_Bild_Ergaenzung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14"/>
          <p:cNvSpPr/>
          <p:nvPr/>
        </p:nvSpPr>
        <p:spPr>
          <a:xfrm>
            <a:off x="6629400" y="656539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760" b="1" dirty="0">
                <a:solidFill>
                  <a:srgbClr val="123777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thomas.maier@systemwirkung-maier.de  ·  www.systemwirkung-maier.de</a:t>
            </a:r>
            <a:endParaRPr lang="en-US" sz="760" b="1" dirty="0">
              <a:solidFill>
                <a:srgbClr val="123777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02920" y="932688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23777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OPTIONALE ERGÄNZUNG</a:t>
            </a:r>
            <a:endParaRPr lang="en-US" sz="850" dirty="0">
              <a:solidFill>
                <a:srgbClr val="123777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2920" y="12344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Foto, Skizze oder Screenshot.</a:t>
            </a:r>
            <a:endParaRPr lang="en-US" sz="24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02920" y="1682496"/>
            <a:ext cx="5303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40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Nutze diese Seite, wenn du eine Stelle am Produkt zeigen möchtest. Du kannst das Bild hier einfügen oder separat per E-Mail mitsenden.</a:t>
            </a:r>
            <a:endParaRPr lang="en-US" sz="104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1234440" y="5248656"/>
            <a:ext cx="5120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40" dirty="0">
                <a:solidFill>
                  <a:srgbClr val="748091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Hinweis: Für den ersten Blick reichen reduzierte, unkritische Ansichten.</a:t>
            </a:r>
            <a:endParaRPr lang="en-US" sz="84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7360920" y="2240280"/>
            <a:ext cx="4297680" cy="3520440"/>
          </a:xfrm>
          <a:prstGeom prst="roundRect">
            <a:avLst>
              <a:gd name="adj" fmla="val 1558"/>
            </a:avLst>
          </a:prstGeom>
          <a:solidFill>
            <a:srgbClr val="FFFFFF"/>
          </a:solidFill>
          <a:ln w="10160">
            <a:solidFill>
              <a:srgbClr val="D9D7D0"/>
            </a:solidFill>
            <a:prstDash val="solid"/>
          </a:ln>
        </p:spPr>
        <p:txBody>
          <a:bodyPr/>
          <a:lstStyle/>
          <a:p>
            <a:endParaRPr lang="de-DE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635240" y="251460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6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Was soll daran sichtbar werden?</a:t>
            </a:r>
            <a:endParaRPr lang="en-US" sz="16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7635240" y="2962656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1. Was ist auf dem Bild zu sehen?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7635240" y="3703320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2. Welche Stelle beschäftigt dich besonders?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7635240" y="4443984"/>
            <a:ext cx="3611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3. Welche Frage soll damit ins Gespräch kommen?</a:t>
            </a:r>
            <a:endParaRPr lang="en-US" sz="8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7635240" y="5349240"/>
            <a:ext cx="3611880" cy="310896"/>
          </a:xfrm>
          <a:prstGeom prst="roundRect">
            <a:avLst>
              <a:gd name="adj" fmla="val 17647"/>
            </a:avLst>
          </a:prstGeom>
          <a:solidFill>
            <a:srgbClr val="EAF2FF"/>
          </a:solidFill>
          <a:ln w="12700">
            <a:solidFill>
              <a:srgbClr val="EAF2FF"/>
            </a:solidFill>
            <a:prstDash val="solid"/>
          </a:ln>
        </p:spPr>
        <p:txBody>
          <a:bodyPr/>
          <a:lstStyle/>
          <a:p>
            <a:endParaRPr lang="de-DE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7790688" y="5449824"/>
            <a:ext cx="329184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122638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Bei Bedarf weitere Bilder als Anhang senden.</a:t>
            </a:r>
            <a:endParaRPr lang="en-US" sz="78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58CF5EEC-6B34-96F6-B29E-A8DD6D5765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35875" y="3127375"/>
            <a:ext cx="3959225" cy="474663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6" name="Textplatzhalter 20">
            <a:extLst>
              <a:ext uri="{FF2B5EF4-FFF2-40B4-BE49-F238E27FC236}">
                <a16:creationId xmlns:a16="http://schemas.microsoft.com/office/drawing/2014/main" id="{71BCE614-68CD-CA38-A20B-279FDD33DF1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53655" y="3928586"/>
            <a:ext cx="3959225" cy="474663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Textplatzhalter 20">
            <a:extLst>
              <a:ext uri="{FF2B5EF4-FFF2-40B4-BE49-F238E27FC236}">
                <a16:creationId xmlns:a16="http://schemas.microsoft.com/office/drawing/2014/main" id="{42378AC0-EFC6-63DA-C832-6321767A12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71435" y="4729797"/>
            <a:ext cx="3959225" cy="474663"/>
          </a:xfrm>
        </p:spPr>
        <p:txBody>
          <a:bodyPr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8928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‹Nr.›</a:t>
            </a:fld>
            <a:endParaRPr lang="en-US" sz="120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590D0F6F-223E-2390-123B-F73E36396B2A}"/>
              </a:ext>
            </a:extLst>
          </p:cNvPr>
          <p:cNvSpPr/>
          <p:nvPr userDrawn="1"/>
        </p:nvSpPr>
        <p:spPr>
          <a:xfrm>
            <a:off x="731520" y="6274301"/>
            <a:ext cx="10698480" cy="27432"/>
          </a:xfrm>
          <a:prstGeom prst="rect">
            <a:avLst/>
          </a:prstGeom>
          <a:solidFill>
            <a:srgbClr val="E6E6E6"/>
          </a:solidFill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1F8519B-2B93-9A04-73BE-274A9CB9376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142227"/>
            <a:ext cx="2839424" cy="144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81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123777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omas.maier@systemwirkung-maier.de?subject=Erstgespr%C3%A4ch%20Systemwirkung%20%E2%80%93%20konkreter%20Fall&amp;body=Guten%20Tag%20Herr%20Maier%2C%0D%0A%0D%0Aanbei%20sende%20ich%20Ihnen%20die%20ausgef%C3%BCllte%20Vorlage%20und%20gegebenenfalls%20erg%C3%A4nzende%20Unterlagen%20f%C3%BCr%20einen%20ersten%20gemeinsamen%20Blick.%0D%0A%0D%0AFreundliche%20Gr%C3%BC%C3%9F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BF98E82-F648-2033-9824-26C99C9E53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6F2A46B-1D33-228E-A061-C191C09113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BF779EE7-16D0-37F8-2F5E-25ACA1771E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B26EDE5-0169-BDFB-6288-EE82DB28C5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5" name="Shape 23">
            <a:hlinkClick r:id="rId3"/>
          </p:cNvPr>
          <p:cNvSpPr/>
          <p:nvPr/>
        </p:nvSpPr>
        <p:spPr>
          <a:xfrm>
            <a:off x="502920" y="5358384"/>
            <a:ext cx="3611880" cy="384048"/>
          </a:xfrm>
          <a:prstGeom prst="roundRect">
            <a:avLst>
              <a:gd name="adj" fmla="val 16667"/>
            </a:avLst>
          </a:prstGeom>
          <a:solidFill>
            <a:srgbClr val="123777"/>
          </a:solidFill>
          <a:ln w="12700">
            <a:solidFill>
              <a:srgbClr val="1F6BFF"/>
            </a:solidFill>
            <a:prstDash val="solid"/>
          </a:ln>
        </p:spPr>
        <p:txBody>
          <a:bodyPr/>
          <a:lstStyle/>
          <a:p>
            <a:endParaRPr lang="de-DE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6" name="Text 24">
            <a:hlinkClick r:id="rId3"/>
          </p:cNvPr>
          <p:cNvSpPr/>
          <p:nvPr/>
        </p:nvSpPr>
        <p:spPr>
          <a:xfrm>
            <a:off x="704088" y="5358384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  <a:cs typeface="Inter" pitchFamily="34" charset="-120"/>
              </a:rPr>
              <a:t>E-Mail an Thomas Maier vorbereiten  →</a:t>
            </a:r>
            <a:endParaRPr lang="en-US" sz="95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86CD5EC-18F8-9BB3-D7C2-C82D07612E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4E2A588-2B03-F6EF-A8C9-A187370F8F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66038DA-B7EA-F528-5B4C-5B95CA3250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Ausfüllfeld 2"/>
          <p:cNvSpPr>
            <a:spLocks noGrp="1"/>
          </p:cNvSpPr>
          <p:nvPr>
            <p:ph type="pic" idx="4294967295"/>
          </p:nvPr>
        </p:nvSpPr>
        <p:spPr>
          <a:xfrm>
            <a:off x="0" y="2239963"/>
            <a:ext cx="6583363" cy="3521075"/>
          </a:xfrm>
          <a:prstGeom prst="roundRect">
            <a:avLst>
              <a:gd name="adj" fmla="val 1299"/>
            </a:avLst>
          </a:prstGeom>
          <a:solidFill>
            <a:srgbClr val="FFFFFF"/>
          </a:solidFill>
          <a:ln w="13970">
            <a:solidFill>
              <a:srgbClr val="D9D7D0"/>
            </a:solidFill>
            <a:prstDash val="solid"/>
          </a:ln>
        </p:spPr>
        <p:txBody>
          <a:bodyPr lIns="91440" tIns="45720" rIns="91440" bIns="45720" anchor="t"/>
          <a:lstStyle/>
          <a:p>
            <a:r>
              <a:rPr lang="de-DE" sz="1600" dirty="0">
                <a:latin typeface="Inter"/>
                <a:ea typeface="Inter"/>
              </a:rPr>
              <a:t>Bild hier einfügen
Foto · Skizze · Screenshot · PDF-Ausschnitt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SE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1200" dirty="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rstgespräch Input.potm" id="{E12DE0A8-E93C-4F9B-8D60-70D735CC0FEE}" vid="{B9987F2C-000B-4B16-BE7B-DBD76AA44C3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Inter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Inter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Breitbild</PresentationFormat>
  <Paragraphs>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Inter</vt:lpstr>
      <vt:lpstr>1_ShapesVTI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Maier</dc:creator>
  <cp:lastModifiedBy>Thomas Maier</cp:lastModifiedBy>
  <cp:revision>4</cp:revision>
  <dcterms:created xsi:type="dcterms:W3CDTF">2026-05-31T10:42:32Z</dcterms:created>
  <dcterms:modified xsi:type="dcterms:W3CDTF">2026-05-31T13:00:54Z</dcterms:modified>
</cp:coreProperties>
</file>